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587" r:id="rId2"/>
    <p:sldId id="588" r:id="rId3"/>
    <p:sldId id="755" r:id="rId4"/>
    <p:sldId id="1078" r:id="rId5"/>
    <p:sldId id="1034" r:id="rId6"/>
    <p:sldId id="868" r:id="rId7"/>
    <p:sldId id="869" r:id="rId8"/>
    <p:sldId id="848" r:id="rId9"/>
    <p:sldId id="853" r:id="rId10"/>
    <p:sldId id="1076" r:id="rId11"/>
    <p:sldId id="956" r:id="rId12"/>
    <p:sldId id="967" r:id="rId13"/>
    <p:sldId id="966" r:id="rId14"/>
    <p:sldId id="261" r:id="rId15"/>
    <p:sldId id="387" r:id="rId16"/>
    <p:sldId id="304" r:id="rId17"/>
    <p:sldId id="306" r:id="rId18"/>
    <p:sldId id="312" r:id="rId19"/>
    <p:sldId id="313" r:id="rId20"/>
    <p:sldId id="319" r:id="rId21"/>
    <p:sldId id="1079" r:id="rId22"/>
    <p:sldId id="1068" r:id="rId23"/>
    <p:sldId id="897" r:id="rId24"/>
    <p:sldId id="1035" r:id="rId25"/>
    <p:sldId id="890" r:id="rId26"/>
    <p:sldId id="885" r:id="rId27"/>
    <p:sldId id="1069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6" autoAdjust="0"/>
    <p:restoredTop sz="94584" autoAdjust="0"/>
  </p:normalViewPr>
  <p:slideViewPr>
    <p:cSldViewPr snapToGrid="0" snapToObjects="1">
      <p:cViewPr varScale="1">
        <p:scale>
          <a:sx n="54" d="100"/>
          <a:sy n="54" d="100"/>
        </p:scale>
        <p:origin x="84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#_ENREF_105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#_ENREF_108"/><Relationship Id="rId5" Type="http://schemas.openxmlformats.org/officeDocument/2006/relationships/hyperlink" Target="#_ENREF_107"/><Relationship Id="rId4" Type="http://schemas.openxmlformats.org/officeDocument/2006/relationships/hyperlink" Target="#_ENREF_106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0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7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4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C98F-B268-6E46-BB93-6586C3ED15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9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400">
                <a:ea typeface="ＭＳ Ｐゴシック" charset="-128"/>
              </a:rPr>
              <a:t>OUR findings that demonstrate the feasibility of tracking multi-system inter-relationships with mobile technologies affords new opportunities for translational mechanistic studies. </a:t>
            </a:r>
          </a:p>
          <a:p>
            <a:endParaRPr lang="en-US" altLang="en-US" sz="1400">
              <a:ea typeface="ＭＳ Ｐゴシック" charset="-128"/>
            </a:endParaRPr>
          </a:p>
          <a:p>
            <a:r>
              <a:rPr lang="en-US" altLang="en-US" sz="1400">
                <a:ea typeface="ＭＳ Ｐゴシック" charset="-128"/>
              </a:rPr>
              <a:t>Tracking of these systems and their inter-relationships could foster progress in our understanding of its underlying neural circuits</a:t>
            </a:r>
            <a:r>
              <a:rPr lang="en-US" altLang="en-US" sz="1400" baseline="30000">
                <a:ea typeface="ＭＳ Ｐゴシック" charset="-128"/>
                <a:hlinkClick r:id="rId3" action="ppaction://hlinkfile" tooltip="Thomson, 2015 #367"/>
              </a:rPr>
              <a:t>105</a:t>
            </a:r>
            <a:r>
              <a:rPr lang="en-US" altLang="en-US" sz="1400" baseline="30000">
                <a:ea typeface="ＭＳ Ｐゴシック" charset="-128"/>
              </a:rPr>
              <a:t>,</a:t>
            </a:r>
            <a:r>
              <a:rPr lang="en-US" altLang="en-US" sz="1400" baseline="30000">
                <a:ea typeface="ＭＳ Ｐゴシック" charset="-128"/>
                <a:hlinkClick r:id="rId4" action="ppaction://hlinkfile" tooltip="Landgraf, 2014 #298"/>
              </a:rPr>
              <a:t>106</a:t>
            </a:r>
            <a:r>
              <a:rPr lang="en-US" altLang="en-US" sz="1400">
                <a:ea typeface="ＭＳ Ｐゴシック" charset="-128"/>
              </a:rPr>
              <a:t> - as depicted in </a:t>
            </a:r>
            <a:r>
              <a:rPr lang="en-US" altLang="en-US" sz="1400" b="1">
                <a:ea typeface="ＭＳ Ｐゴシック" charset="-128"/>
              </a:rPr>
              <a:t>this figure</a:t>
            </a:r>
            <a:r>
              <a:rPr lang="en-US" altLang="en-US" sz="1400">
                <a:ea typeface="ＭＳ Ｐゴシック" charset="-128"/>
              </a:rPr>
              <a:t>. </a:t>
            </a:r>
          </a:p>
          <a:p>
            <a:endParaRPr lang="en-US" altLang="en-US" sz="1400">
              <a:ea typeface="ＭＳ Ｐゴシック" charset="-128"/>
            </a:endParaRPr>
          </a:p>
          <a:p>
            <a:r>
              <a:rPr lang="en-US" altLang="en-US" sz="1400">
                <a:ea typeface="ＭＳ Ｐゴシック" charset="-128"/>
              </a:rPr>
              <a:t> The diurnal shift in activation and energy in BPI might reflect regulatory hypocretinergic systems and their catecholaminergic modulation</a:t>
            </a:r>
            <a:r>
              <a:rPr lang="en-US" altLang="en-US" sz="1400" baseline="30000">
                <a:ea typeface="ＭＳ Ｐゴシック" charset="-128"/>
                <a:hlinkClick r:id="rId5" action="ppaction://hlinkfile" tooltip="Elbaz, 2012 #243"/>
              </a:rPr>
              <a:t>107</a:t>
            </a:r>
            <a:r>
              <a:rPr lang="en-US" altLang="en-US" sz="1400" baseline="30000">
                <a:ea typeface="ＭＳ Ｐゴシック" charset="-128"/>
              </a:rPr>
              <a:t>,</a:t>
            </a:r>
            <a:r>
              <a:rPr lang="en-US" altLang="en-US" sz="1400" baseline="30000">
                <a:ea typeface="ＭＳ Ｐゴシック" charset="-128"/>
                <a:hlinkClick r:id="rId6" action="ppaction://hlinkfile" tooltip="Singh, 2015 #355"/>
              </a:rPr>
              <a:t>108</a:t>
            </a:r>
            <a:r>
              <a:rPr lang="en-US" altLang="en-US" sz="1400">
                <a:ea typeface="ＭＳ Ｐゴシック" charset="-128"/>
              </a:rPr>
              <a:t> that could be tested in parallel preclinical studies. </a:t>
            </a:r>
          </a:p>
          <a:p>
            <a:r>
              <a:rPr lang="en-US" altLang="en-US" sz="1400">
                <a:ea typeface="ＭＳ Ｐゴシック" charset="-128"/>
              </a:rPr>
              <a:t>Greater cross-system inter-relationships in persons with BPI than among controls further also suggests that BPD may reflect a broader disturbance in regulatory systems that coordinate homeostatic processes.  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86684A-6D70-B941-9680-27E3F660373F}" type="slidenum">
              <a:rPr lang="en-US" altLang="en-US" sz="1200">
                <a:latin typeface="Times New Roman" charset="0"/>
              </a:rPr>
              <a:pPr/>
              <a:t>23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6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CE00-732C-1A41-9DD5-2F860ECCCF1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60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rxiv.org/content/biorxiv/early/2017/08/31/182337.full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non-functional approaches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49810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JSM 2019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" y="5252484"/>
            <a:ext cx="319246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F2FD5-6667-462C-B5AC-3C207EDD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6" y="346906"/>
            <a:ext cx="6038067" cy="5948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4EA93-306F-496F-9355-7E853BC44AEE}"/>
              </a:ext>
            </a:extLst>
          </p:cNvPr>
          <p:cNvSpPr txBox="1"/>
          <p:nvPr/>
        </p:nvSpPr>
        <p:spPr>
          <a:xfrm>
            <a:off x="203450" y="6295236"/>
            <a:ext cx="8604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Telling the Time with a Broken Clock: Quantifying Circadian Disruption in Animal Models</a:t>
            </a:r>
            <a:br>
              <a:rPr lang="en-US" sz="1200" dirty="0"/>
            </a:br>
            <a:r>
              <a:rPr lang="en-US" sz="1200" dirty="0"/>
              <a:t>Laurence A. Brown † , Angus S. Fisk †, Carina A. Pothecary and Stuart N. </a:t>
            </a:r>
            <a:r>
              <a:rPr lang="en-US" sz="1200" dirty="0" err="1"/>
              <a:t>Peirson</a:t>
            </a:r>
            <a:r>
              <a:rPr lang="en-US" sz="1200" dirty="0"/>
              <a:t>; Biology (MDPI)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6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Sleep (PSG)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097486" cy="587829"/>
          </a:xfrm>
        </p:spPr>
        <p:txBody>
          <a:bodyPr>
            <a:normAutofit/>
          </a:bodyPr>
          <a:lstStyle/>
          <a:p>
            <a:r>
              <a:rPr lang="en-US" dirty="0"/>
              <a:t>Polysomnography (golden standard)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 descr="http://paradisesleep.com/wp-content/uploads/2012/11/adult-sleep-stud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50" y="2496911"/>
            <a:ext cx="3020693" cy="37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2770" y="4357898"/>
            <a:ext cx="4659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Invasive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Impractical for ambulatory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257" y="2654664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Clinical Report: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Time in REM, NREM (1,2,3)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Desaturation summaries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</p:txBody>
      </p:sp>
    </p:spTree>
    <p:extLst>
      <p:ext uri="{BB962C8B-B14F-4D97-AF65-F5344CB8AC3E}">
        <p14:creationId xmlns:p14="http://schemas.microsoft.com/office/powerpoint/2010/main" val="385781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(</a:t>
            </a:r>
            <a:r>
              <a:rPr lang="en-US" dirty="0" err="1"/>
              <a:t>Actigraphy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40207" cy="308196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://www.brainclinics.com/dynamic/media/1/images/producten/Actiwatch_fotos/actiwatch_re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58" y="4864731"/>
            <a:ext cx="2443055" cy="19086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4" y="1647550"/>
            <a:ext cx="5853097" cy="44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Actigraphy</a:t>
            </a:r>
            <a:r>
              <a:rPr lang="en-US" dirty="0"/>
              <a:t>-Measured Sleep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40207" cy="3081969"/>
          </a:xfrm>
        </p:spPr>
        <p:txBody>
          <a:bodyPr>
            <a:normAutofit/>
          </a:bodyPr>
          <a:lstStyle/>
          <a:p>
            <a:r>
              <a:rPr lang="en-US" dirty="0"/>
              <a:t>Summaries</a:t>
            </a:r>
          </a:p>
          <a:p>
            <a:pPr lvl="1"/>
            <a:r>
              <a:rPr lang="en-US" sz="1800" dirty="0"/>
              <a:t>Total Sleep Time (TST)</a:t>
            </a:r>
          </a:p>
          <a:p>
            <a:pPr lvl="1"/>
            <a:r>
              <a:rPr lang="en-US" sz="1800" dirty="0"/>
              <a:t>Wake After Sleep Onset (WASO)</a:t>
            </a:r>
          </a:p>
          <a:p>
            <a:pPr lvl="1"/>
            <a:r>
              <a:rPr lang="en-US" sz="1800" dirty="0"/>
              <a:t>Number of Wake Bouts</a:t>
            </a:r>
          </a:p>
          <a:p>
            <a:pPr lvl="1"/>
            <a:r>
              <a:rPr lang="en-US" sz="1800" dirty="0"/>
              <a:t>Sleep Efficiency (SEFF)</a:t>
            </a:r>
          </a:p>
          <a:p>
            <a:pPr lvl="1"/>
            <a:r>
              <a:rPr lang="en-US" sz="1800" dirty="0"/>
              <a:t>Sleep Onset Latency</a:t>
            </a:r>
          </a:p>
          <a:p>
            <a:r>
              <a:rPr lang="en-US" dirty="0"/>
              <a:t>Major Limitations</a:t>
            </a:r>
          </a:p>
          <a:p>
            <a:pPr lvl="1"/>
            <a:r>
              <a:rPr lang="en-US" sz="1900" dirty="0"/>
              <a:t>cannot discriminate between sleep stages</a:t>
            </a:r>
          </a:p>
          <a:p>
            <a:pPr lvl="1"/>
            <a:r>
              <a:rPr lang="en-US" sz="1900" dirty="0"/>
              <a:t>No oxygenation information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http://www.brainclinics.com/dynamic/media/1/images/producten/Actiwatch_fotos/actiwatch_re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58" y="2956095"/>
            <a:ext cx="2443055" cy="19086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0" y="5101077"/>
            <a:ext cx="7952239" cy="12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10B-A8C9-4D3C-8EE6-8F4C895C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64587"/>
            <a:ext cx="7886700" cy="6236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Joint and Individual Modelling of </a:t>
            </a:r>
            <a:br>
              <a:rPr lang="en-US" sz="2800" b="1" dirty="0"/>
            </a:br>
            <a:r>
              <a:rPr lang="en-US" sz="2800" b="1" dirty="0"/>
              <a:t>Sleep, Physical activity, Circadian Rhythmicity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ED663-1BC2-478A-B4FD-3174BB798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43" y="1841486"/>
            <a:ext cx="5221605" cy="32635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52C60-4FB2-4880-8B26-22BE8D7C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58" y="4062399"/>
            <a:ext cx="5743575" cy="1507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388F3-3B49-41B0-8C63-9B5D5504C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68" y="4637423"/>
            <a:ext cx="2559682" cy="204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318E-667E-5C4D-9C90-CE0136F7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Longitudinal Study of 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6FF3-B95C-FC4A-94B1-941B68FC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393"/>
            <a:ext cx="7886700" cy="3598580"/>
          </a:xfrm>
        </p:spPr>
        <p:txBody>
          <a:bodyPr/>
          <a:lstStyle/>
          <a:p>
            <a:r>
              <a:rPr lang="en-US" dirty="0"/>
              <a:t>415 BLSA participants (aged 24 – 96 </a:t>
            </a:r>
            <a:r>
              <a:rPr lang="en-US" dirty="0" err="1"/>
              <a:t>y.o</a:t>
            </a:r>
            <a:r>
              <a:rPr lang="en-US" dirty="0"/>
              <a:t>.)</a:t>
            </a:r>
          </a:p>
          <a:p>
            <a:endParaRPr lang="en-US" dirty="0"/>
          </a:p>
          <a:p>
            <a:r>
              <a:rPr lang="en-US" dirty="0"/>
              <a:t>7 consecutive 24-hour periods measured with Actiwatch-2</a:t>
            </a:r>
          </a:p>
          <a:p>
            <a:endParaRPr lang="en-US" dirty="0"/>
          </a:p>
          <a:p>
            <a:r>
              <a:rPr lang="en-US" dirty="0"/>
              <a:t>Days with more than 5% daily missing data (72) were excluded. Subjects with fewer than 3 days of valid days were excluded</a:t>
            </a:r>
          </a:p>
          <a:p>
            <a:endParaRPr lang="en-US" dirty="0"/>
          </a:p>
          <a:p>
            <a:r>
              <a:rPr lang="en-US" dirty="0"/>
              <a:t>Features were averaged across days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B7EF-B902-164C-BDB9-23B98862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2" descr="Respironics Actiware Software for Actiwatch 2">
            <a:extLst>
              <a:ext uri="{FF2B5EF4-FFF2-40B4-BE49-F238E27FC236}">
                <a16:creationId xmlns:a16="http://schemas.microsoft.com/office/drawing/2014/main" id="{3F1C7901-EF8C-426D-BE04-7E21FC5E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55" y="4144138"/>
            <a:ext cx="3898886" cy="17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1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DB55-548E-9C45-9D07-C3DD532A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Multi-Domain Data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00C7FECA-CEAD-CC42-B021-C848745DA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427" y="1815782"/>
            <a:ext cx="4526573" cy="3952784"/>
          </a:xfrm>
        </p:spPr>
        <p:txBody>
          <a:bodyPr>
            <a:normAutofit/>
          </a:bodyPr>
          <a:lstStyle/>
          <a:p>
            <a:r>
              <a:rPr lang="en-US" sz="1350" dirty="0"/>
              <a:t>Continuous actigraphy measurement enables us to study</a:t>
            </a:r>
          </a:p>
          <a:p>
            <a:pPr lvl="1"/>
            <a:r>
              <a:rPr lang="en-US" sz="1050" dirty="0"/>
              <a:t>Physical activity (PA): waking period</a:t>
            </a:r>
          </a:p>
          <a:p>
            <a:pPr marL="342900" lvl="1" indent="0">
              <a:buNone/>
            </a:pPr>
            <a:r>
              <a:rPr lang="en-US" sz="1050" dirty="0"/>
              <a:t> e.g. sedentary behavior and its accumulation patterns are risk factors for a wide range of diseases and mortality.</a:t>
            </a:r>
          </a:p>
          <a:p>
            <a:pPr marL="342900" lvl="1" indent="0">
              <a:buNone/>
            </a:pPr>
            <a:endParaRPr lang="en-US" sz="1050" dirty="0"/>
          </a:p>
          <a:p>
            <a:pPr lvl="1"/>
            <a:r>
              <a:rPr lang="en-US" sz="1050" dirty="0"/>
              <a:t>Sleep (SL): night time sleeping period</a:t>
            </a:r>
          </a:p>
          <a:p>
            <a:pPr marL="342900" lvl="1" indent="0">
              <a:buNone/>
            </a:pPr>
            <a:r>
              <a:rPr lang="en-US" sz="1050" dirty="0"/>
              <a:t>e.g. sleep has been shown to be associated with cognitive function and neurodegenerative disease.</a:t>
            </a:r>
          </a:p>
          <a:p>
            <a:pPr marL="342900" lvl="1" indent="0">
              <a:buNone/>
            </a:pPr>
            <a:endParaRPr lang="en-US" sz="1050" dirty="0"/>
          </a:p>
          <a:p>
            <a:pPr lvl="1"/>
            <a:r>
              <a:rPr lang="en-US" sz="1050" dirty="0"/>
              <a:t>Circadian rhythms: 24 hour oscillation </a:t>
            </a:r>
          </a:p>
          <a:p>
            <a:pPr marL="342900" lvl="1" indent="0">
              <a:buNone/>
            </a:pPr>
            <a:r>
              <a:rPr lang="en-US" sz="1050" dirty="0"/>
              <a:t>e.g. misalignment of circadian rhythm is associated with adverse metabolic and cardiovascular consequences.</a:t>
            </a:r>
          </a:p>
          <a:p>
            <a:pPr lvl="1"/>
            <a:endParaRPr lang="en-US" sz="1050" dirty="0"/>
          </a:p>
          <a:p>
            <a:r>
              <a:rPr lang="en-US" sz="1350" dirty="0"/>
              <a:t>Guided by specific questions, researches typically focus on one of the three domains without considering the </a:t>
            </a:r>
            <a:r>
              <a:rPr lang="en-US" sz="1350" dirty="0">
                <a:solidFill>
                  <a:srgbClr val="FF0000"/>
                </a:solidFill>
              </a:rPr>
              <a:t>joint dependence of features within and between the domains</a:t>
            </a:r>
            <a:r>
              <a:rPr lang="en-US" sz="1350" dirty="0"/>
              <a:t>.</a:t>
            </a:r>
          </a:p>
          <a:p>
            <a:endParaRPr lang="en-US" sz="1350" dirty="0"/>
          </a:p>
          <a:p>
            <a:r>
              <a:rPr lang="en-US" sz="1350" dirty="0"/>
              <a:t>It becomes crucial to understand the joint effect of all three domains</a:t>
            </a:r>
          </a:p>
          <a:p>
            <a:endParaRPr lang="en-US" sz="13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213D6-715B-FD43-A7D0-01FCAEFB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80D39-91A6-CC40-A71A-8D90F956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1" y="1756853"/>
            <a:ext cx="4273659" cy="3203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81820-8E60-4032-903A-A957F560BB7A}"/>
              </a:ext>
            </a:extLst>
          </p:cNvPr>
          <p:cNvSpPr txBox="1"/>
          <p:nvPr/>
        </p:nvSpPr>
        <p:spPr>
          <a:xfrm>
            <a:off x="912934" y="4988617"/>
            <a:ext cx="37528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Figure 9. 24-hour measurement for 6 days from BLSA</a:t>
            </a:r>
          </a:p>
        </p:txBody>
      </p:sp>
    </p:spTree>
    <p:extLst>
      <p:ext uri="{BB962C8B-B14F-4D97-AF65-F5344CB8AC3E}">
        <p14:creationId xmlns:p14="http://schemas.microsoft.com/office/powerpoint/2010/main" val="555416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B660-DA79-9943-92DF-8548A0BF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within Each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B70A-A121-714B-8C5C-013459FB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1701"/>
            <a:ext cx="7886700" cy="662328"/>
          </a:xfrm>
        </p:spPr>
        <p:txBody>
          <a:bodyPr>
            <a:normAutofit fontScale="92500"/>
          </a:bodyPr>
          <a:lstStyle/>
          <a:p>
            <a:r>
              <a:rPr lang="en-US" sz="1350" dirty="0"/>
              <a:t>The list of features can be easily expanded with new summaries or by applying different thresholds.</a:t>
            </a:r>
          </a:p>
          <a:p>
            <a:r>
              <a:rPr lang="en-US" sz="1350" dirty="0"/>
              <a:t>For multivariate data, dimension reduction can eliminate redundancy and capture most of relevant information.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344A9-1A14-7E40-A7E3-A8B5D59B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7B9CCF0-BE8F-C444-8391-0591F1896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5821" y="1802661"/>
              <a:ext cx="6096000" cy="15220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017">
                      <a:extLst>
                        <a:ext uri="{9D8B030D-6E8A-4147-A177-3AD203B41FA5}">
                          <a16:colId xmlns:a16="http://schemas.microsoft.com/office/drawing/2014/main" val="1886898580"/>
                        </a:ext>
                      </a:extLst>
                    </a:gridCol>
                    <a:gridCol w="1283216">
                      <a:extLst>
                        <a:ext uri="{9D8B030D-6E8A-4147-A177-3AD203B41FA5}">
                          <a16:colId xmlns:a16="http://schemas.microsoft.com/office/drawing/2014/main" val="3860120862"/>
                        </a:ext>
                      </a:extLst>
                    </a:gridCol>
                    <a:gridCol w="4023767">
                      <a:extLst>
                        <a:ext uri="{9D8B030D-6E8A-4147-A177-3AD203B41FA5}">
                          <a16:colId xmlns:a16="http://schemas.microsoft.com/office/drawing/2014/main" val="885389387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Domains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Threshold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Features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77897327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PA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50, 100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TAC, TLAC, LTAC, TST, WT, </a:t>
                          </a:r>
                          <a:r>
                            <a:rPr lang="en-US" sz="1000" dirty="0" err="1"/>
                            <a:t>pST</a:t>
                          </a:r>
                          <a:r>
                            <a:rPr lang="en-US" sz="10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0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0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r>
                            <a:rPr lang="en-US" sz="10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000" dirty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oMath>
                          </a14:m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845204070"/>
                      </a:ext>
                    </a:extLst>
                  </a:tr>
                  <a:tr h="531495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 err="1"/>
                            <a:t>TiB</a:t>
                          </a:r>
                          <a:r>
                            <a:rPr lang="en-US" sz="1000" dirty="0"/>
                            <a:t>, SOL, SEFF, WASO, </a:t>
                          </a:r>
                          <a:r>
                            <a:rPr lang="en-US" sz="1000" dirty="0" err="1"/>
                            <a:t>pWT</a:t>
                          </a:r>
                          <a:r>
                            <a:rPr lang="en-US" sz="1000" dirty="0"/>
                            <a:t>, NWB, AWB, TSLT, </a:t>
                          </a:r>
                          <a:r>
                            <a:rPr lang="en-US" sz="1000" dirty="0" err="1"/>
                            <a:t>pSLT</a:t>
                          </a:r>
                          <a:r>
                            <a:rPr lang="en-US" sz="1000" dirty="0"/>
                            <a:t>, NSB, </a:t>
                          </a:r>
                        </a:p>
                        <a:p>
                          <a:r>
                            <a:rPr lang="en-US" sz="1000" dirty="0" err="1"/>
                            <a:t>ImmbT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pImmb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NImmbB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AImmbB</a:t>
                          </a:r>
                          <a:r>
                            <a:rPr lang="en-US" sz="1000" dirty="0"/>
                            <a:t>, TMT, </a:t>
                          </a:r>
                          <a:r>
                            <a:rPr lang="en-US" sz="1000" dirty="0" err="1"/>
                            <a:t>pMT</a:t>
                          </a:r>
                          <a:r>
                            <a:rPr lang="en-US" sz="1000" dirty="0"/>
                            <a:t>, NMB, </a:t>
                          </a:r>
                        </a:p>
                        <a:p>
                          <a:r>
                            <a:rPr lang="en-US" sz="1000" dirty="0"/>
                            <a:t>AMB, N1ImmbB, p1ImmbB, Fragment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85321747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Original scale</a:t>
                          </a:r>
                        </a:p>
                        <a:p>
                          <a:r>
                            <a:rPr lang="en-US" sz="1200" dirty="0"/>
                            <a:t>Log-transformed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 err="1"/>
                            <a:t>mesor</a:t>
                          </a:r>
                          <a:r>
                            <a:rPr lang="en-US" sz="1000" dirty="0"/>
                            <a:t>, amp, </a:t>
                          </a:r>
                          <a:r>
                            <a:rPr lang="en-US" sz="1000" dirty="0" err="1"/>
                            <a:t>acrophase</a:t>
                          </a:r>
                          <a:r>
                            <a:rPr lang="en-US" sz="1000" dirty="0"/>
                            <a:t>, fPC1-6, IV, RA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358448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7B9CCF0-BE8F-C444-8391-0591F1896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5821" y="1802661"/>
              <a:ext cx="6096000" cy="15220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9017">
                      <a:extLst>
                        <a:ext uri="{9D8B030D-6E8A-4147-A177-3AD203B41FA5}">
                          <a16:colId xmlns:a16="http://schemas.microsoft.com/office/drawing/2014/main" val="1886898580"/>
                        </a:ext>
                      </a:extLst>
                    </a:gridCol>
                    <a:gridCol w="1283216">
                      <a:extLst>
                        <a:ext uri="{9D8B030D-6E8A-4147-A177-3AD203B41FA5}">
                          <a16:colId xmlns:a16="http://schemas.microsoft.com/office/drawing/2014/main" val="3860120862"/>
                        </a:ext>
                      </a:extLst>
                    </a:gridCol>
                    <a:gridCol w="4023767">
                      <a:extLst>
                        <a:ext uri="{9D8B030D-6E8A-4147-A177-3AD203B41FA5}">
                          <a16:colId xmlns:a16="http://schemas.microsoft.com/office/drawing/2014/main" val="885389387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Domains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Threshold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Features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77897327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PA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50, 100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1589" t="-102174" r="-605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204070"/>
                      </a:ext>
                    </a:extLst>
                  </a:tr>
                  <a:tr h="531495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 err="1"/>
                            <a:t>TiB</a:t>
                          </a:r>
                          <a:r>
                            <a:rPr lang="en-US" sz="1000" dirty="0"/>
                            <a:t>, SOL, SEFF, WASO, </a:t>
                          </a:r>
                          <a:r>
                            <a:rPr lang="en-US" sz="1000" dirty="0" err="1"/>
                            <a:t>pWT</a:t>
                          </a:r>
                          <a:r>
                            <a:rPr lang="en-US" sz="1000" dirty="0"/>
                            <a:t>, NWB, AWB, TSLT, </a:t>
                          </a:r>
                          <a:r>
                            <a:rPr lang="en-US" sz="1000" dirty="0" err="1"/>
                            <a:t>pSLT</a:t>
                          </a:r>
                          <a:r>
                            <a:rPr lang="en-US" sz="1000" dirty="0"/>
                            <a:t>, NSB, </a:t>
                          </a:r>
                        </a:p>
                        <a:p>
                          <a:r>
                            <a:rPr lang="en-US" sz="1000" dirty="0" err="1"/>
                            <a:t>ImmbT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pImmb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NImmbB</a:t>
                          </a:r>
                          <a:r>
                            <a:rPr lang="en-US" sz="1000" dirty="0"/>
                            <a:t>, </a:t>
                          </a:r>
                          <a:r>
                            <a:rPr lang="en-US" sz="1000" dirty="0" err="1"/>
                            <a:t>AImmbB</a:t>
                          </a:r>
                          <a:r>
                            <a:rPr lang="en-US" sz="1000" dirty="0"/>
                            <a:t>, TMT, </a:t>
                          </a:r>
                          <a:r>
                            <a:rPr lang="en-US" sz="1000" dirty="0" err="1"/>
                            <a:t>pMT</a:t>
                          </a:r>
                          <a:r>
                            <a:rPr lang="en-US" sz="1000" dirty="0"/>
                            <a:t>, NMB, </a:t>
                          </a:r>
                        </a:p>
                        <a:p>
                          <a:r>
                            <a:rPr lang="en-US" sz="1000" dirty="0"/>
                            <a:t>AMB, N1ImmbB, p1ImmbB, Fragment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85321747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CR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Original scale</a:t>
                          </a:r>
                        </a:p>
                        <a:p>
                          <a:r>
                            <a:rPr lang="en-US" sz="1200" dirty="0"/>
                            <a:t>Log-transformed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 err="1"/>
                            <a:t>mesor</a:t>
                          </a:r>
                          <a:r>
                            <a:rPr lang="en-US" sz="1000" dirty="0"/>
                            <a:t>, amp, </a:t>
                          </a:r>
                          <a:r>
                            <a:rPr lang="en-US" sz="1000" dirty="0" err="1"/>
                            <a:t>acrophase</a:t>
                          </a:r>
                          <a:r>
                            <a:rPr lang="en-US" sz="1000" dirty="0"/>
                            <a:t>, fPC1-6, IV, RA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358448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309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0F08-E853-47CF-8AF8-3686A351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Interdependency and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359F-642D-4859-B660-EFC5BC7C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1393"/>
            <a:ext cx="7886700" cy="1972826"/>
          </a:xfrm>
        </p:spPr>
        <p:txBody>
          <a:bodyPr>
            <a:normAutofit/>
          </a:bodyPr>
          <a:lstStyle/>
          <a:p>
            <a:r>
              <a:rPr lang="en-US" dirty="0"/>
              <a:t>Interdependency: same 24-hour cycles from the same group of subjects.</a:t>
            </a:r>
          </a:p>
          <a:p>
            <a:r>
              <a:rPr lang="en-US" dirty="0"/>
              <a:t>Heterogeneity: domains represent different physiological systems.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3B3D-E7E8-4BDD-9044-AABC8701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0F385-B3B5-4E10-B99C-E2477F76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29" y="3063307"/>
            <a:ext cx="2127710" cy="17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FAF5-9D3C-4B92-AFFC-36C92AC4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Individual Variation Explained (JIVE)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07E6E-311C-495D-9DA0-674117CCC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93422"/>
                <a:ext cx="7886700" cy="35985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350" dirty="0"/>
              </a:p>
              <a:p>
                <a:pPr marL="0" indent="0">
                  <a:buNone/>
                </a:pPr>
                <a:endParaRPr lang="en-US" sz="1350" dirty="0"/>
              </a:p>
              <a:p>
                <a:r>
                  <a:rPr lang="en-US" sz="1350" dirty="0"/>
                  <a:t>Joint Structure:  </a:t>
                </a:r>
                <a14:m>
                  <m:oMath xmlns:m="http://schemas.openxmlformats.org/officeDocument/2006/math">
                    <m:r>
                      <a:rPr lang="en-US" sz="1350" b="1">
                        <a:latin typeface="Cambria Math" panose="02040503050406030204" pitchFamily="18" charset="0"/>
                      </a:rPr>
                      <m:t>𝐉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sz="1350" dirty="0"/>
                  <a:t>, with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1350" dirty="0"/>
                  <a:t> and loading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1350" dirty="0"/>
                  <a:t>, rank(</a:t>
                </a:r>
                <a:r>
                  <a:rPr lang="en-US" sz="1350" b="1" dirty="0"/>
                  <a:t>J</a:t>
                </a:r>
                <a:r>
                  <a:rPr lang="en-US" sz="1350" dirty="0"/>
                  <a:t>) = r</a:t>
                </a:r>
              </a:p>
              <a:p>
                <a:r>
                  <a:rPr lang="en-US" sz="1350" dirty="0"/>
                  <a:t>Individual structures: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350" dirty="0"/>
                  <a:t>, with scores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1350" dirty="0"/>
                  <a:t> and loading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1350" dirty="0"/>
                  <a:t>, rank(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350" dirty="0"/>
                  <a:t>)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350" dirty="0"/>
              </a:p>
              <a:p>
                <a:r>
                  <a:rPr lang="en-US" sz="1350" dirty="0"/>
                  <a:t>Orthogonality constraint: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1">
                            <a:latin typeface="Cambria Math" panose="02040503050406030204" pitchFamily="18" charset="0"/>
                          </a:rPr>
                          <m:t>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350" dirty="0"/>
                  <a:t> (joint pattern unrelated to the individual pattern)</a:t>
                </a:r>
              </a:p>
              <a:p>
                <a:pPr marL="0" indent="0">
                  <a:buNone/>
                </a:pPr>
                <a:endParaRPr lang="en-US" sz="13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07E6E-311C-495D-9DA0-674117CCC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93422"/>
                <a:ext cx="7886700" cy="3598580"/>
              </a:xfrm>
              <a:blipFill>
                <a:blip r:embed="rId3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758-F134-48EE-A17A-ABA86E27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1614" y="5276993"/>
            <a:ext cx="7199539" cy="564238"/>
          </a:xfrm>
        </p:spPr>
        <p:txBody>
          <a:bodyPr/>
          <a:lstStyle/>
          <a:p>
            <a:r>
              <a:rPr lang="en-US" dirty="0"/>
              <a:t>Lock, E.F., Hoadley, K.A., Marron, J.S. and Nobel, A.B., 2013. Joint and individual variation explained (JIVE) for integrated analysis of multiple data types. </a:t>
            </a:r>
            <a:r>
              <a:rPr lang="en-US" i="1" dirty="0"/>
              <a:t>The annals of applied statistics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(1), p.523.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E4E38-AD73-439D-B20E-7671DEE0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D20-1DAF-42B9-A174-34B3FA1D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F12B-ED79-4B93-A537-107E5611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PA, SL, CR</a:t>
            </a:r>
          </a:p>
          <a:p>
            <a:r>
              <a:rPr lang="en-US" dirty="0"/>
              <a:t>PA: Fragmentation</a:t>
            </a:r>
          </a:p>
          <a:p>
            <a:r>
              <a:rPr lang="en-US" dirty="0"/>
              <a:t>SL: Review, summary measures, mid-point</a:t>
            </a:r>
          </a:p>
          <a:p>
            <a:r>
              <a:rPr lang="en-US" dirty="0"/>
              <a:t>CR: parametric and non-parametric approaches</a:t>
            </a:r>
          </a:p>
          <a:p>
            <a:r>
              <a:rPr lang="en-US" dirty="0"/>
              <a:t>JIVE for PA, SL, CR</a:t>
            </a:r>
          </a:p>
          <a:p>
            <a:r>
              <a:rPr lang="en-US" dirty="0"/>
              <a:t>Adding contexts: EMA/Electronic diaries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0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C9B6-96EC-49C8-BF6B-58D05BF2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Applications: Model Gait Speed with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67669-C289-411B-A959-5FBC233B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55512-B957-BC43-83A1-FE78172E7AB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3E198E60-B9BA-5B47-80C0-9E5ADA9B04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5103" y="1680218"/>
          <a:ext cx="7622383" cy="339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798">
                  <a:extLst>
                    <a:ext uri="{9D8B030D-6E8A-4147-A177-3AD203B41FA5}">
                      <a16:colId xmlns:a16="http://schemas.microsoft.com/office/drawing/2014/main" val="1269775708"/>
                    </a:ext>
                  </a:extLst>
                </a:gridCol>
                <a:gridCol w="901742">
                  <a:extLst>
                    <a:ext uri="{9D8B030D-6E8A-4147-A177-3AD203B41FA5}">
                      <a16:colId xmlns:a16="http://schemas.microsoft.com/office/drawing/2014/main" val="4231682937"/>
                    </a:ext>
                  </a:extLst>
                </a:gridCol>
                <a:gridCol w="1003853">
                  <a:extLst>
                    <a:ext uri="{9D8B030D-6E8A-4147-A177-3AD203B41FA5}">
                      <a16:colId xmlns:a16="http://schemas.microsoft.com/office/drawing/2014/main" val="422933069"/>
                    </a:ext>
                  </a:extLst>
                </a:gridCol>
                <a:gridCol w="952798">
                  <a:extLst>
                    <a:ext uri="{9D8B030D-6E8A-4147-A177-3AD203B41FA5}">
                      <a16:colId xmlns:a16="http://schemas.microsoft.com/office/drawing/2014/main" val="3965020341"/>
                    </a:ext>
                  </a:extLst>
                </a:gridCol>
                <a:gridCol w="952798">
                  <a:extLst>
                    <a:ext uri="{9D8B030D-6E8A-4147-A177-3AD203B41FA5}">
                      <a16:colId xmlns:a16="http://schemas.microsoft.com/office/drawing/2014/main" val="501279251"/>
                    </a:ext>
                  </a:extLst>
                </a:gridCol>
                <a:gridCol w="952798">
                  <a:extLst>
                    <a:ext uri="{9D8B030D-6E8A-4147-A177-3AD203B41FA5}">
                      <a16:colId xmlns:a16="http://schemas.microsoft.com/office/drawing/2014/main" val="1965612524"/>
                    </a:ext>
                  </a:extLst>
                </a:gridCol>
                <a:gridCol w="952798">
                  <a:extLst>
                    <a:ext uri="{9D8B030D-6E8A-4147-A177-3AD203B41FA5}">
                      <a16:colId xmlns:a16="http://schemas.microsoft.com/office/drawing/2014/main" val="3142328443"/>
                    </a:ext>
                  </a:extLst>
                </a:gridCol>
                <a:gridCol w="952798">
                  <a:extLst>
                    <a:ext uri="{9D8B030D-6E8A-4147-A177-3AD203B41FA5}">
                      <a16:colId xmlns:a16="http://schemas.microsoft.com/office/drawing/2014/main" val="140307007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Predictors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95% CI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Values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Predictors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Beta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95% CI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 Values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3241718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JT-PC1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(0.04, 0.22)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0.0048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SL-PC3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-0.141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(-0.32, 0.04 )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546018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JT-PC2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0.084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(-0.002, 0.17)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0.056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SL-PC4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-0.178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(-0.47, 0.11)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126215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JT-PC3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(-0.13, 0.05)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CR-PC1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(-0.09, 0.08)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7632192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PA-PC1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-0.035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(-0.12, 0.05)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0.41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CR-PC2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-0.07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(-0.15, 0.02)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66583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PA-PC2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0.155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(0.07, 0.24)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0.0006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CR-PC3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0.023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(-0.06, 0.11)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0.59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71566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PA-PC3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-0.07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(-0.16, 0.016)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CR-PC4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(-0.05, 0.11)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0.48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156736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SL-PC1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-0.203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(-0.33, -0.08)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0.0012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CR-PC5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-0.01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(-0.1, 0.08)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820792"/>
                  </a:ext>
                </a:extLst>
              </a:tr>
              <a:tr h="3927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SL-PC2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0.043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(-0.04, 0.13)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0.32</a:t>
                      </a:r>
                    </a:p>
                  </a:txBody>
                  <a:tcPr marL="68580" marR="68580" marT="34290" marB="3429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6748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683737D-02AB-B940-BB0C-36C9C71CD4A3}"/>
              </a:ext>
            </a:extLst>
          </p:cNvPr>
          <p:cNvSpPr txBox="1"/>
          <p:nvPr/>
        </p:nvSpPr>
        <p:spPr>
          <a:xfrm>
            <a:off x="757236" y="5093598"/>
            <a:ext cx="7328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The model is adjusted by age, gender, and BMI (adj-R2 = 0.24)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PA-PC2 and SL-PC1 are highly loaded on activity and sleep fragmentation. (adj-R2 = 0.34)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BE99C-B0F1-F749-8B65-253AB02CF57C}"/>
              </a:ext>
            </a:extLst>
          </p:cNvPr>
          <p:cNvSpPr/>
          <p:nvPr/>
        </p:nvSpPr>
        <p:spPr>
          <a:xfrm>
            <a:off x="846533" y="3502423"/>
            <a:ext cx="3561230" cy="114337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745E-3735-4F47-81F3-B9B834A1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D80C-90CE-409C-9CAB-30EC618C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J., </a:t>
            </a:r>
            <a:r>
              <a:rPr lang="en-US" dirty="0" err="1"/>
              <a:t>Spira</a:t>
            </a:r>
            <a:r>
              <a:rPr lang="en-US" dirty="0"/>
              <a:t>, A., Bai, J., </a:t>
            </a:r>
            <a:r>
              <a:rPr lang="en-US" dirty="0" err="1"/>
              <a:t>Urbanek</a:t>
            </a:r>
            <a:r>
              <a:rPr lang="en-US" dirty="0"/>
              <a:t>, J., Leroux, A., Wu, M., Resnick, S., </a:t>
            </a:r>
            <a:r>
              <a:rPr lang="en-US" dirty="0" err="1"/>
              <a:t>Simonsick</a:t>
            </a:r>
            <a:r>
              <a:rPr lang="en-US" dirty="0"/>
              <a:t>, E., </a:t>
            </a:r>
            <a:r>
              <a:rPr lang="en-US" dirty="0" err="1"/>
              <a:t>Ferrucci</a:t>
            </a:r>
            <a:r>
              <a:rPr lang="en-US" dirty="0"/>
              <a:t>, L., </a:t>
            </a:r>
            <a:r>
              <a:rPr lang="en-US" dirty="0" err="1"/>
              <a:t>Schrack</a:t>
            </a:r>
            <a:r>
              <a:rPr lang="en-US" dirty="0"/>
              <a:t>, J. and Zipunnikov, V., 2019. Joint and Individual Representation of Domains of Physical Activity, Sleep, and Circadian Rhythmicity. </a:t>
            </a:r>
            <a:r>
              <a:rPr lang="en-US" i="1" dirty="0"/>
              <a:t>Statistics in Biosciences</a:t>
            </a:r>
            <a:r>
              <a:rPr lang="en-US" dirty="0"/>
              <a:t>, pp.1-32.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21B1-2F45-4277-880D-35DFA1F0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75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Automatically Detecting Outlying Days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79554-F50B-4498-B8D0-549E7949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69" y="1417638"/>
            <a:ext cx="6861856" cy="48033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E9EC8-E384-4D4B-9B94-65F274BDC7D6}"/>
              </a:ext>
            </a:extLst>
          </p:cNvPr>
          <p:cNvSpPr txBox="1"/>
          <p:nvPr/>
        </p:nvSpPr>
        <p:spPr>
          <a:xfrm>
            <a:off x="283168" y="6076335"/>
            <a:ext cx="8232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Methods for Step Count Data: Determining “Valid” Days using Support Vector Machine and Quantifying Fragmentation of Walking Bouts (submitted to Gait and Posture)</a:t>
            </a:r>
          </a:p>
          <a:p>
            <a:r>
              <a:rPr lang="en-US" sz="1400" dirty="0"/>
              <a:t> Lisa </a:t>
            </a:r>
            <a:r>
              <a:rPr lang="en-US" sz="1400" dirty="0" err="1"/>
              <a:t>Reider</a:t>
            </a:r>
            <a:r>
              <a:rPr lang="en-US" sz="1400" dirty="0"/>
              <a:t>, Jiawei Bai, Daniel </a:t>
            </a:r>
            <a:r>
              <a:rPr lang="en-US" sz="1400" dirty="0" err="1"/>
              <a:t>Scharfstein</a:t>
            </a:r>
            <a:r>
              <a:rPr lang="en-US" sz="1400" dirty="0"/>
              <a:t>, Vadim Zipunnikov</a:t>
            </a:r>
          </a:p>
        </p:txBody>
      </p:sp>
    </p:spTree>
    <p:extLst>
      <p:ext uri="{BB962C8B-B14F-4D97-AF65-F5344CB8AC3E}">
        <p14:creationId xmlns:p14="http://schemas.microsoft.com/office/powerpoint/2010/main" val="60964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2"/>
          <p:cNvSpPr>
            <a:spLocks noGrp="1"/>
          </p:cNvSpPr>
          <p:nvPr>
            <p:ph type="title"/>
          </p:nvPr>
        </p:nvSpPr>
        <p:spPr>
          <a:xfrm>
            <a:off x="261408" y="290513"/>
            <a:ext cx="8721725" cy="611187"/>
          </a:xfrm>
        </p:spPr>
        <p:txBody>
          <a:bodyPr>
            <a:normAutofit/>
          </a:bodyPr>
          <a:lstStyle/>
          <a:p>
            <a:pPr algn="ctr"/>
            <a:r>
              <a:rPr lang="en-US" altLang="en-US" sz="2400" dirty="0"/>
              <a:t>EMA data</a:t>
            </a:r>
          </a:p>
        </p:txBody>
      </p:sp>
      <p:pic>
        <p:nvPicPr>
          <p:cNvPr id="91137" name="Content Placeholder 4" descr="HOMEOstatic rhythm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77" r="-18077"/>
          <a:stretch>
            <a:fillRect/>
          </a:stretch>
        </p:blipFill>
        <p:spPr bwMode="auto">
          <a:xfrm>
            <a:off x="-990601" y="1117600"/>
            <a:ext cx="11060289" cy="5594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B7F3165-8485-2E4F-98C7-688DDD31BFD8}" type="slidenum">
              <a:rPr lang="en-US" altLang="en-US" sz="900"/>
              <a:pPr/>
              <a:t>23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72867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C44E5C-DAC8-45E8-82D1-AF03F809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EMA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349B-2258-4A7A-955E-0B26B7FC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1131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Challenges:</a:t>
            </a:r>
          </a:p>
          <a:p>
            <a:pPr lvl="1"/>
            <a:r>
              <a:rPr lang="en-US" sz="2000" dirty="0"/>
              <a:t>Normalization of subject-specific interpretation of the scales (1-7, 1-10)</a:t>
            </a:r>
          </a:p>
          <a:p>
            <a:pPr lvl="1"/>
            <a:r>
              <a:rPr lang="en-US" sz="2000" dirty="0"/>
              <a:t>Continuous modelling of ordinal scales</a:t>
            </a:r>
          </a:p>
          <a:p>
            <a:pPr lvl="1"/>
            <a:r>
              <a:rPr lang="en-US" sz="2000" dirty="0"/>
              <a:t>Mixed data types: exponential family</a:t>
            </a:r>
          </a:p>
          <a:p>
            <a:pPr lvl="1"/>
            <a:r>
              <a:rPr lang="en-US" sz="2000" dirty="0"/>
              <a:t>Daily observations: weekly patterns</a:t>
            </a:r>
          </a:p>
          <a:p>
            <a:pPr lvl="1"/>
            <a:r>
              <a:rPr lang="en-US" sz="2000" dirty="0"/>
              <a:t>Bringing context: work/work-free days, </a:t>
            </a:r>
            <a:r>
              <a:rPr lang="en-US" sz="2000" dirty="0" err="1"/>
              <a:t>etc</a:t>
            </a:r>
            <a:endParaRPr lang="en-US" sz="2000" dirty="0"/>
          </a:p>
          <a:p>
            <a:pPr lvl="1"/>
            <a:r>
              <a:rPr lang="en-US" sz="2000" dirty="0"/>
              <a:t>Subject-specific vs population-level modeling/prediction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8153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A0673D-E6A3-4830-866B-F5E83D5E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Normalize to the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subject-specific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internal clock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subject-specific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diurnal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subject-specific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weekly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pattern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subject-specific normalization </a:t>
            </a:r>
            <a:r>
              <a:rPr lang="en-US" dirty="0"/>
              <a:t>of the measurement (AC, subjective scores)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subject-specific norm </a:t>
            </a:r>
            <a:r>
              <a:rPr lang="en-US" dirty="0"/>
              <a:t>is defined by 1-4.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Dynamic deviations from the </a:t>
            </a:r>
            <a:r>
              <a:rPr lang="en-US" dirty="0">
                <a:solidFill>
                  <a:srgbClr val="000000"/>
                </a:solidFill>
              </a:rPr>
              <a:t>subject-specific norm </a:t>
            </a:r>
            <a:r>
              <a:rPr lang="en-US" dirty="0"/>
              <a:t>(defined by 1-4) can be used for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dynamic prediction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70E4A9-868F-46F9-BCB5-3295D5C7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772" y="364941"/>
            <a:ext cx="6756162" cy="4635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Important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94AF-2970-40C8-BD2F-8E37178E2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595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75" y="290513"/>
            <a:ext cx="7987487" cy="463550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1 and 2: internal (wake) time and diurnal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8" name="Shape 147">
            <a:extLst>
              <a:ext uri="{FF2B5EF4-FFF2-40B4-BE49-F238E27FC236}">
                <a16:creationId xmlns:a16="http://schemas.microsoft.com/office/drawing/2014/main" id="{8987AC04-8A3D-4522-89F2-E0E0BFBB4F2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6837" t="14790" r="23806" b="52171"/>
          <a:stretch/>
        </p:blipFill>
        <p:spPr>
          <a:xfrm>
            <a:off x="662394" y="1355430"/>
            <a:ext cx="3324816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54">
            <a:extLst>
              <a:ext uri="{FF2B5EF4-FFF2-40B4-BE49-F238E27FC236}">
                <a16:creationId xmlns:a16="http://schemas.microsoft.com/office/drawing/2014/main" id="{F8808ECA-FA84-4EB0-B454-CF6DBF7736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455" t="43397" r="24572" b="25545"/>
          <a:stretch/>
        </p:blipFill>
        <p:spPr>
          <a:xfrm>
            <a:off x="452277" y="3136605"/>
            <a:ext cx="3534933" cy="154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62">
            <a:extLst>
              <a:ext uri="{FF2B5EF4-FFF2-40B4-BE49-F238E27FC236}">
                <a16:creationId xmlns:a16="http://schemas.microsoft.com/office/drawing/2014/main" id="{BE1F11CC-0648-483B-B55F-22CDAD5B4A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695" t="54437" r="24259" b="15030"/>
          <a:stretch/>
        </p:blipFill>
        <p:spPr>
          <a:xfrm>
            <a:off x="425672" y="4731310"/>
            <a:ext cx="3561538" cy="1542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59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Subject-specific weekly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5" name="Shape 155">
            <a:extLst>
              <a:ext uri="{FF2B5EF4-FFF2-40B4-BE49-F238E27FC236}">
                <a16:creationId xmlns:a16="http://schemas.microsoft.com/office/drawing/2014/main" id="{D9D6AA01-51FD-4F2F-B737-2FF7D81B4C2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36157" t="41601" r="24377" b="24789"/>
          <a:stretch/>
        </p:blipFill>
        <p:spPr>
          <a:xfrm>
            <a:off x="295276" y="1267095"/>
            <a:ext cx="3810665" cy="196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63">
            <a:extLst>
              <a:ext uri="{FF2B5EF4-FFF2-40B4-BE49-F238E27FC236}">
                <a16:creationId xmlns:a16="http://schemas.microsoft.com/office/drawing/2014/main" id="{9BF908F2-AB30-4889-B2EB-B5473DC2E7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394" t="41495" r="24715" b="24694"/>
          <a:stretch/>
        </p:blipFill>
        <p:spPr>
          <a:xfrm>
            <a:off x="295276" y="3236580"/>
            <a:ext cx="3810665" cy="196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70">
            <a:extLst>
              <a:ext uri="{FF2B5EF4-FFF2-40B4-BE49-F238E27FC236}">
                <a16:creationId xmlns:a16="http://schemas.microsoft.com/office/drawing/2014/main" id="{CE9EF797-CFEF-4888-90F5-BB8ECB8CA0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6471" t="42475" r="24881" b="23570"/>
          <a:stretch/>
        </p:blipFill>
        <p:spPr>
          <a:xfrm>
            <a:off x="295276" y="5206065"/>
            <a:ext cx="3810665" cy="150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Vadim Zipunnikov\AppData\Local\Microsoft\Windows\INetCache\Content.Word\figure3.png">
            <a:extLst>
              <a:ext uri="{FF2B5EF4-FFF2-40B4-BE49-F238E27FC236}">
                <a16:creationId xmlns:a16="http://schemas.microsoft.com/office/drawing/2014/main" id="{D97C047E-877F-4F2B-86D1-0D797C24E5D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0"/>
          <a:stretch/>
        </p:blipFill>
        <p:spPr bwMode="auto">
          <a:xfrm>
            <a:off x="4572000" y="1143125"/>
            <a:ext cx="4074706" cy="4407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24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4F86D-E983-294E-9019-EFF10F310E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015"/>
          <a:stretch/>
        </p:blipFill>
        <p:spPr>
          <a:xfrm>
            <a:off x="538299" y="1988288"/>
            <a:ext cx="7600924" cy="41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3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08"/>
          <a:stretch/>
        </p:blipFill>
        <p:spPr>
          <a:xfrm>
            <a:off x="946297" y="1714817"/>
            <a:ext cx="6516429" cy="46415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4F86D-E983-294E-9019-EFF10F310E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2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1C81-4049-4D0E-9515-E5224745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E51A-55A1-40AF-9F77-74910FFE1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J., Leroux, A., </a:t>
            </a:r>
            <a:r>
              <a:rPr lang="en-US" dirty="0" err="1"/>
              <a:t>Urbanek</a:t>
            </a:r>
            <a:r>
              <a:rPr lang="en-US" dirty="0"/>
              <a:t>, J., </a:t>
            </a:r>
            <a:r>
              <a:rPr lang="en-US" dirty="0" err="1"/>
              <a:t>Varadhan</a:t>
            </a:r>
            <a:r>
              <a:rPr lang="en-US" dirty="0"/>
              <a:t>, R., </a:t>
            </a:r>
            <a:r>
              <a:rPr lang="en-US" dirty="0" err="1"/>
              <a:t>Spira</a:t>
            </a:r>
            <a:r>
              <a:rPr lang="en-US" dirty="0"/>
              <a:t>, A., </a:t>
            </a:r>
            <a:r>
              <a:rPr lang="en-US" dirty="0" err="1"/>
              <a:t>Schrack</a:t>
            </a:r>
            <a:r>
              <a:rPr lang="en-US" dirty="0"/>
              <a:t>, J., Zipunnikov, V. Patterns of Sedentary and Active Time Accumulation Are Associated with Mortality in US adults: The NHANES Study </a:t>
            </a:r>
            <a:r>
              <a:rPr lang="en-US" dirty="0">
                <a:hlinkClick r:id="rId2"/>
              </a:rPr>
              <a:t>https://www.biorxiv.org/content/biorxiv/early/2017/08/31/182337.full.pdf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Circadian Clock</a:t>
            </a:r>
          </a:p>
        </p:txBody>
      </p:sp>
      <p:pic>
        <p:nvPicPr>
          <p:cNvPr id="2054" name="Picture 6" descr="https://biotechinasia.files.wordpress.com/2015/11/circadian-ryth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7124"/>
            <a:ext cx="6457479" cy="41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3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Circadian Clock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0200"/>
            <a:ext cx="4442958" cy="4525963"/>
          </a:xfrm>
        </p:spPr>
        <p:txBody>
          <a:bodyPr/>
          <a:lstStyle/>
          <a:p>
            <a:r>
              <a:rPr lang="en-US" sz="2000" b="1" dirty="0"/>
              <a:t>Suprachiasmatic nucleus</a:t>
            </a:r>
            <a:r>
              <a:rPr lang="en-US" sz="2000" dirty="0"/>
              <a:t> (SCN) is a small region hypothalamus</a:t>
            </a:r>
          </a:p>
          <a:p>
            <a:r>
              <a:rPr lang="en-US" sz="2000" dirty="0"/>
              <a:t>SCN receives input from </a:t>
            </a:r>
            <a:r>
              <a:rPr lang="en-US" sz="2000" dirty="0" err="1"/>
              <a:t>melanopsin</a:t>
            </a:r>
            <a:r>
              <a:rPr lang="en-US" sz="2000" dirty="0"/>
              <a:t>-containing ganglion cells in retina </a:t>
            </a:r>
          </a:p>
          <a:p>
            <a:r>
              <a:rPr lang="en-US" sz="2000" dirty="0"/>
              <a:t>SCN modulates core body temperature and production of hormones (cortisol and melatonin) </a:t>
            </a:r>
          </a:p>
          <a:p>
            <a:r>
              <a:rPr lang="en-US" sz="2000" dirty="0"/>
              <a:t>SCN allows entrainment  of daily rhythms to the 24-hour cycles in nature</a:t>
            </a:r>
          </a:p>
          <a:p>
            <a:r>
              <a:rPr lang="en-US" sz="2000" dirty="0"/>
              <a:t>Circadian dysregulation leads to circadian rhythm sleep disorders </a:t>
            </a:r>
          </a:p>
        </p:txBody>
      </p:sp>
      <p:pic>
        <p:nvPicPr>
          <p:cNvPr id="3074" name="Picture 2" descr="http://www.nature.com/nrneurol/journal/v10/n12/images/nrneurol.2014.206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951" y="2046514"/>
            <a:ext cx="4298849" cy="33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Circadian Rhythmicity and </a:t>
            </a:r>
            <a:r>
              <a:rPr lang="en-US" sz="3600" dirty="0" err="1"/>
              <a:t>Disregulation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5462"/>
            <a:ext cx="8382000" cy="4297363"/>
          </a:xfrm>
        </p:spPr>
        <p:txBody>
          <a:bodyPr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Circadian markers (hard to measure)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Melatonin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Cortisol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Core body temperature</a:t>
            </a:r>
          </a:p>
          <a:p>
            <a:pPr marL="0" indent="0" eaLnBrk="1" hangingPunct="1"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 eaLnBrk="1" hangingPunct="1"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124" name="Picture 4" descr="https://encrypted-tbn0.gstatic.com/images?q=tbn:ANd9GcT2xyF7AxjNPgUTb_sAANw95UeCW-ZM8ad0ydq0_o2tCX7JIFH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759425"/>
            <a:ext cx="4682430" cy="24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83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88757" y="26452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Circadian Rhythmicity (</a:t>
            </a:r>
            <a:r>
              <a:rPr lang="en-US" dirty="0" err="1"/>
              <a:t>Actigraphy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7" y="1478327"/>
            <a:ext cx="8662737" cy="3112047"/>
          </a:xfrm>
        </p:spPr>
        <p:txBody>
          <a:bodyPr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sz="2400" dirty="0" err="1">
                <a:solidFill>
                  <a:srgbClr val="000000"/>
                </a:solidFill>
              </a:rPr>
              <a:t>Cosinor</a:t>
            </a:r>
            <a:r>
              <a:rPr lang="en-US" sz="2400" dirty="0">
                <a:solidFill>
                  <a:srgbClr val="000000"/>
                </a:solidFill>
              </a:rPr>
              <a:t>-based models (period, amplitude, phase, phase-shifts)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Wavelet-based methods (time-frequency transformations)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Nonparametric methods: IV, IS, RA;</a:t>
            </a:r>
          </a:p>
          <a:p>
            <a:pPr eaLnBrk="1" hangingPunct="1"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148" name="Picture 4" descr="http://ajpregu.physiology.org/content/ajpregu/275/3/R811/F1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83" y="3940655"/>
            <a:ext cx="3609474" cy="263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48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41853</TotalTime>
  <Words>1257</Words>
  <Application>Microsoft Office PowerPoint</Application>
  <PresentationFormat>On-screen Show (4:3)</PresentationFormat>
  <Paragraphs>228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Office Theme</vt:lpstr>
      <vt:lpstr>Wearables: non-functional approaches</vt:lpstr>
      <vt:lpstr>Overview</vt:lpstr>
      <vt:lpstr>Fragmentation</vt:lpstr>
      <vt:lpstr>Fragmentation</vt:lpstr>
      <vt:lpstr>References:</vt:lpstr>
      <vt:lpstr>Circadian Clock</vt:lpstr>
      <vt:lpstr>Circadian Clock</vt:lpstr>
      <vt:lpstr>Circadian Rhythmicity and Disregulation</vt:lpstr>
      <vt:lpstr>Circadian Rhythmicity (Actigraphy)</vt:lpstr>
      <vt:lpstr>PowerPoint Presentation</vt:lpstr>
      <vt:lpstr> Sleep (PSG)</vt:lpstr>
      <vt:lpstr>Sleep (Actigraphy)</vt:lpstr>
      <vt:lpstr>Actigraphy-Measured Sleep Quality</vt:lpstr>
      <vt:lpstr>Joint and Individual Modelling of  Sleep, Physical activity, Circadian Rhythmicity</vt:lpstr>
      <vt:lpstr>Baltimore Longitudinal Study of Aging</vt:lpstr>
      <vt:lpstr>Multi-Domain Data</vt:lpstr>
      <vt:lpstr>Multivariate within Each Domain</vt:lpstr>
      <vt:lpstr>Interdependency and Heterogeneity </vt:lpstr>
      <vt:lpstr>Joint and Individual Variation Explained (JIVE)</vt:lpstr>
      <vt:lpstr>Scientific Applications: Model Gait Speed with Scores</vt:lpstr>
      <vt:lpstr>References:</vt:lpstr>
      <vt:lpstr>Automatically Detecting Outlying Days</vt:lpstr>
      <vt:lpstr>EMA data</vt:lpstr>
      <vt:lpstr>EMA Data</vt:lpstr>
      <vt:lpstr>Important considerations</vt:lpstr>
      <vt:lpstr>Steps 1 and 2: internal (wake) time and diurnal patterns</vt:lpstr>
      <vt:lpstr>Step 3: Subject-specific weekly patterns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Vadim Zipunnikov</cp:lastModifiedBy>
  <cp:revision>733</cp:revision>
  <cp:lastPrinted>2016-09-20T13:17:34Z</cp:lastPrinted>
  <dcterms:created xsi:type="dcterms:W3CDTF">2012-09-07T17:26:04Z</dcterms:created>
  <dcterms:modified xsi:type="dcterms:W3CDTF">2019-07-28T03:07:10Z</dcterms:modified>
</cp:coreProperties>
</file>